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4" r:id="rId4"/>
    <p:sldId id="265" r:id="rId5"/>
    <p:sldId id="266" r:id="rId6"/>
    <p:sldId id="258" r:id="rId7"/>
    <p:sldId id="261" r:id="rId8"/>
    <p:sldId id="260" r:id="rId9"/>
    <p:sldId id="263" r:id="rId10"/>
    <p:sldId id="267" r:id="rId11"/>
    <p:sldId id="25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1A5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E541A52-ED38-4DC6-BF72-14DB01F14397}" type="datetimeFigureOut">
              <a:rPr lang="en-US"/>
              <a:pPr>
                <a:defRPr/>
              </a:pPr>
              <a:t>8/18/2013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FE2CE4F-5EC7-4CED-A2CF-F79BEE1DC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C64290-B5B2-4696-A375-B5B5F99244D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449340-620D-4628-8F51-2B5CA7A900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9CB675-6983-4405-9AAD-EB47A71DC9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E31828-FAD3-47CE-B8F4-D23396E255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354BF8D-3BD3-4C87-BB85-6777379B45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78772-A10D-4A68-A8CB-550ED281BD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44F39-FE8C-486B-B99C-E1B7EB233B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57A2FC-1874-48A9-886D-7B15209804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FAB47C-485B-4DF3-A00A-4F5F7A25A3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207FE6-8EBC-4010-A622-63B5297CB0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8C5020D-8390-4FCB-8ED3-FF899C0E5C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AF7CC5-4655-48B7-8126-59E3F285AF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660350E-2662-4FC8-BD60-BAB8181786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5" grpId="0"/>
    </p:bld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abynamesworld.parentsconnect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www.zelo.com/firstnames/celebs.asp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52" name="Picture 5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67526"/>
          </a:xfrm>
          <a:prstGeom prst="rect">
            <a:avLst/>
          </a:prstGeom>
          <a:noFill/>
          <a:ln w="9525">
            <a:solidFill>
              <a:srgbClr val="3C1A56"/>
            </a:solidFill>
            <a:miter lim="800000"/>
            <a:headEnd/>
            <a:tailEnd/>
          </a:ln>
        </p:spPr>
      </p:pic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914400" y="4843463"/>
            <a:ext cx="78486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3600" b="1">
                <a:solidFill>
                  <a:srgbClr val="3C1A56"/>
                </a:solidFill>
                <a:latin typeface="Edwardian Script ITC" pitchFamily="66" charset="0"/>
              </a:rPr>
              <a:t>Words have meaning, but names have power.</a:t>
            </a:r>
          </a:p>
          <a:p>
            <a:pPr algn="r">
              <a:spcBef>
                <a:spcPct val="50000"/>
              </a:spcBef>
            </a:pPr>
            <a:r>
              <a:rPr lang="en-US" sz="3600" b="1">
                <a:solidFill>
                  <a:srgbClr val="3C1A56"/>
                </a:solidFill>
                <a:latin typeface="Edwardian Script ITC" pitchFamily="66" charset="0"/>
              </a:rPr>
              <a:t>-</a:t>
            </a:r>
            <a: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  <a:t>Author unknown</a:t>
            </a:r>
            <a:r>
              <a:rPr lang="en-US" sz="3200" b="1">
                <a:latin typeface="Edwardian Script ITC" pitchFamily="66" charset="0"/>
              </a:rPr>
              <a:t/>
            </a:r>
            <a:br>
              <a:rPr lang="en-US" sz="3200" b="1">
                <a:latin typeface="Edwardian Script ITC" pitchFamily="66" charset="0"/>
              </a:rPr>
            </a:br>
            <a:endParaRPr lang="en-US" sz="3600" b="1">
              <a:latin typeface="Edwardian Script ITC" pitchFamily="66" charset="0"/>
            </a:endParaRPr>
          </a:p>
        </p:txBody>
      </p:sp>
      <p:pic>
        <p:nvPicPr>
          <p:cNvPr id="2058" name="Picture 10" descr="C:\Users\Owner\AppData\Local\Microsoft\Windows\Temporary Internet Files\Content.IE5\LML1ILU1\MCj043828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3400"/>
            <a:ext cx="6781800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143000" y="838200"/>
            <a:ext cx="6705600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1700" b="1" dirty="0">
                <a:solidFill>
                  <a:srgbClr val="3C1A5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Name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114800" y="2514600"/>
            <a:ext cx="419100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1700" b="1" dirty="0">
                <a:solidFill>
                  <a:srgbClr val="3C1A5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Poem</a:t>
            </a:r>
          </a:p>
          <a:p>
            <a:pPr>
              <a:spcBef>
                <a:spcPct val="50000"/>
              </a:spcBef>
              <a:defRPr/>
            </a:pPr>
            <a:endParaRPr lang="en-US" sz="11700" b="1" dirty="0">
              <a:latin typeface="Edwardian Script ITC" pitchFamily="66" charset="0"/>
            </a:endParaRPr>
          </a:p>
        </p:txBody>
      </p:sp>
      <p:pic>
        <p:nvPicPr>
          <p:cNvPr id="2061" name="Picture 13" descr="C:\Users\Owner\AppData\Local\Microsoft\Windows\Temporary Internet Files\Content.IE5\4GR6NGX2\MCj0438295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057400"/>
            <a:ext cx="33813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3" descr="C:\Users\Owner\AppData\Local\Microsoft\Windows\Temporary Internet Files\Content.IE5\4GR6NGX2\MCj0438295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5943600" y="304800"/>
            <a:ext cx="20637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  <p:bldP spid="2054" grpId="0"/>
      <p:bldP spid="20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Angie</a:t>
            </a:r>
          </a:p>
          <a:p>
            <a:pPr>
              <a:buNone/>
            </a:pPr>
            <a:r>
              <a:rPr lang="en-US" dirty="0" smtClean="0"/>
              <a:t>Compassionate, loyal, independent</a:t>
            </a:r>
          </a:p>
          <a:p>
            <a:pPr>
              <a:buNone/>
            </a:pPr>
            <a:r>
              <a:rPr lang="en-US" dirty="0" smtClean="0"/>
              <a:t>Lover of dogs, people, and books</a:t>
            </a:r>
          </a:p>
          <a:p>
            <a:pPr>
              <a:buNone/>
            </a:pPr>
            <a:r>
              <a:rPr lang="en-US" dirty="0" smtClean="0"/>
              <a:t>Who feels nervous, happy, and sad</a:t>
            </a:r>
          </a:p>
          <a:p>
            <a:pPr>
              <a:buNone/>
            </a:pPr>
            <a:r>
              <a:rPr lang="en-US" dirty="0" smtClean="0"/>
              <a:t>Who gives her time, her money, and her love to things important</a:t>
            </a:r>
          </a:p>
          <a:p>
            <a:pPr>
              <a:buNone/>
            </a:pPr>
            <a:r>
              <a:rPr lang="en-US" dirty="0" smtClean="0"/>
              <a:t>Who fears mice, losing grandma, failing</a:t>
            </a:r>
          </a:p>
          <a:p>
            <a:pPr>
              <a:buNone/>
            </a:pPr>
            <a:r>
              <a:rPr lang="en-US" dirty="0" smtClean="0"/>
              <a:t>Who would like to see us have a great year</a:t>
            </a:r>
          </a:p>
          <a:p>
            <a:pPr>
              <a:buNone/>
            </a:pPr>
            <a:r>
              <a:rPr lang="en-US" dirty="0" smtClean="0"/>
              <a:t>Resident of Taylorville, Illinois</a:t>
            </a:r>
          </a:p>
          <a:p>
            <a:pPr>
              <a:buNone/>
            </a:pPr>
            <a:r>
              <a:rPr lang="en-US" dirty="0" smtClean="0"/>
              <a:t>McCall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/>
              <a:t>Mine</a:t>
            </a:r>
            <a:endParaRPr lang="en-US" dirty="0"/>
          </a:p>
        </p:txBody>
      </p:sp>
    </p:spTree>
  </p:cSld>
  <p:clrMapOvr>
    <a:masterClrMapping/>
  </p:clrMapOvr>
  <p:transition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1268" name="Picture 4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18" descr="C:\Users\Owner\AppData\Local\Microsoft\Windows\Temporary Internet Files\Content.IE5\4GR6NGX2\MCj043524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90500"/>
            <a:ext cx="74676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971800" y="334963"/>
            <a:ext cx="5715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rgbClr val="3C1A56"/>
                </a:solidFill>
                <a:latin typeface="Curlz MT" pitchFamily="82" charset="0"/>
              </a:rPr>
              <a:t>Now, Let’s Write Our Own Name Poem</a:t>
            </a:r>
          </a:p>
        </p:txBody>
      </p:sp>
      <p:pic>
        <p:nvPicPr>
          <p:cNvPr id="11271" name="Picture 20" descr="C:\Users\Owner\AppData\Local\Microsoft\Windows\Temporary Internet Files\Content.IE5\LML1ILU1\MCj0440193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5400000">
            <a:off x="-2871787" y="2973387"/>
            <a:ext cx="68580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676400" y="2105025"/>
            <a:ext cx="7467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r>
              <a:rPr lang="en-US" sz="2400" b="1">
                <a:solidFill>
                  <a:srgbClr val="3C1A56"/>
                </a:solidFill>
              </a:rPr>
              <a:t>Remember, your name poem should “LOOK” 	like a poem.</a:t>
            </a:r>
          </a:p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r>
              <a:rPr lang="en-US" sz="2400" b="1">
                <a:solidFill>
                  <a:srgbClr val="3C1A56"/>
                </a:solidFill>
              </a:rPr>
              <a:t>It should contain 10 lines.</a:t>
            </a:r>
          </a:p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r>
              <a:rPr lang="en-US" sz="2400" b="1">
                <a:solidFill>
                  <a:srgbClr val="3C1A56"/>
                </a:solidFill>
              </a:rPr>
              <a:t>Make sure you follow the formula, but ……</a:t>
            </a:r>
          </a:p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r>
              <a:rPr lang="en-US" sz="2400" b="1">
                <a:solidFill>
                  <a:srgbClr val="3C1A56"/>
                </a:solidFill>
              </a:rPr>
              <a:t>DON’T number the lines.</a:t>
            </a:r>
          </a:p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r>
              <a:rPr lang="en-US" sz="2400" b="1">
                <a:solidFill>
                  <a:srgbClr val="3C1A56"/>
                </a:solidFill>
              </a:rPr>
              <a:t>DON’T underline any words.</a:t>
            </a:r>
          </a:p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r>
              <a:rPr lang="en-US" sz="2400" b="1">
                <a:solidFill>
                  <a:srgbClr val="3C1A56"/>
                </a:solidFill>
              </a:rPr>
              <a:t>DON’T write the formula itself.</a:t>
            </a:r>
          </a:p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r>
              <a:rPr lang="en-US" sz="2400" b="1">
                <a:solidFill>
                  <a:srgbClr val="3C1A56"/>
                </a:solidFill>
              </a:rPr>
              <a:t>DON’T write periods at the end of lines.</a:t>
            </a:r>
          </a:p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endParaRPr lang="en-US" sz="2400" b="1">
              <a:solidFill>
                <a:srgbClr val="3C1A56"/>
              </a:solidFill>
            </a:endParaRPr>
          </a:p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r>
              <a:rPr lang="en-US" sz="2400" b="1">
                <a:solidFill>
                  <a:srgbClr val="3C1A56"/>
                </a:solidFill>
              </a:rPr>
              <a:t>Be creative…..your audience should know 	you better after reading your name poem.</a:t>
            </a:r>
          </a:p>
          <a:p>
            <a:pPr>
              <a:buClr>
                <a:srgbClr val="3C1A56"/>
              </a:buClr>
              <a:buSzPct val="121000"/>
              <a:buFont typeface="Wingdings" pitchFamily="2" charset="2"/>
              <a:buChar char=""/>
            </a:pPr>
            <a:endParaRPr lang="en-US" sz="2400" b="1">
              <a:solidFill>
                <a:srgbClr val="3C1A56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utoUpdateAnimBg="0"/>
      <p:bldP spid="1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076" name="Picture 4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209800" y="4953000"/>
            <a:ext cx="538003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  <a:t>What's in a name?  That which we call a rose</a:t>
            </a:r>
            <a:b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</a:br>
            <a: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  <a:t>	by any other name would smell as sweet.</a:t>
            </a:r>
            <a:b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</a:br>
            <a: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  <a:t>	   </a:t>
            </a:r>
            <a:r>
              <a:rPr lang="en-US" sz="2400" b="1">
                <a:solidFill>
                  <a:srgbClr val="3C1A56"/>
                </a:solidFill>
                <a:latin typeface="Edwardian Script ITC" pitchFamily="66" charset="0"/>
              </a:rPr>
              <a:t>~William Shakespeare, </a:t>
            </a:r>
            <a:r>
              <a:rPr lang="en-US" sz="2400" b="1" i="1">
                <a:solidFill>
                  <a:srgbClr val="3C1A56"/>
                </a:solidFill>
                <a:latin typeface="Edwardian Script ITC" pitchFamily="66" charset="0"/>
              </a:rPr>
              <a:t>Romeo and Juliet</a:t>
            </a:r>
            <a:r>
              <a:rPr lang="en-US" sz="2400" b="1">
                <a:solidFill>
                  <a:srgbClr val="3C1A56"/>
                </a:solidFill>
                <a:latin typeface="Edwardian Script ITC" pitchFamily="66" charset="0"/>
              </a:rPr>
              <a:t/>
            </a:r>
            <a:br>
              <a:rPr lang="en-US" sz="2400" b="1">
                <a:solidFill>
                  <a:srgbClr val="3C1A56"/>
                </a:solidFill>
                <a:latin typeface="Edwardian Script ITC" pitchFamily="66" charset="0"/>
              </a:rPr>
            </a:br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  <p:pic>
        <p:nvPicPr>
          <p:cNvPr id="4104" name="Picture 8" descr="MCj043484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572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762000" y="3810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</a:rPr>
              <a:t>Think about your name.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85800" y="11430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</a:rPr>
              <a:t>Are you proud of your name?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981200" y="1828800"/>
            <a:ext cx="5791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</a:rPr>
              <a:t>Are you named after someone, maybe a family member or a friend?</a:t>
            </a:r>
            <a:r>
              <a:rPr lang="en-US">
                <a:solidFill>
                  <a:srgbClr val="3C1A56"/>
                </a:solidFill>
              </a:rPr>
              <a:t>  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752600" y="3352800"/>
            <a:ext cx="6477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</a:rPr>
              <a:t>If you could choose a different name, what would it be?</a:t>
            </a:r>
          </a:p>
        </p:txBody>
      </p:sp>
      <p:pic>
        <p:nvPicPr>
          <p:cNvPr id="3083" name="Picture 18" descr="C:\Users\Owner\AppData\Local\Microsoft\Windows\Temporary Internet Files\Content.IE5\LML1ILU1\MCj043797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1019175" y="4467225"/>
            <a:ext cx="3714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8" descr="C:\Users\Owner\AppData\Local\Microsoft\Windows\Temporary Internet Files\Content.IE5\LML1ILU1\MCj043797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1019175" y="1323975"/>
            <a:ext cx="3714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5" grpId="0"/>
      <p:bldP spid="4106" grpId="0"/>
      <p:bldP spid="4107" grpId="0"/>
      <p:bldP spid="410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100" name="Picture 4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514600" y="5562600"/>
            <a:ext cx="64198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  <a:t>“Good men must die, but death cannot kill their names”</a:t>
            </a:r>
          </a:p>
          <a:p>
            <a:pPr algn="r"/>
            <a:r>
              <a:rPr lang="en-US" sz="2400" b="1">
                <a:solidFill>
                  <a:srgbClr val="3C1A56"/>
                </a:solidFill>
                <a:latin typeface="Edwardian Script ITC" pitchFamily="66" charset="0"/>
              </a:rPr>
              <a:t>~Proverbs</a:t>
            </a:r>
            <a:endParaRPr lang="en-US" b="1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219200" y="381000"/>
            <a:ext cx="8001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3C1A56"/>
                </a:solidFill>
                <a:latin typeface="Curlz MT" pitchFamily="82" charset="0"/>
              </a:rPr>
              <a:t>Let’s Explore the Meanings of Names</a:t>
            </a:r>
            <a:endParaRPr lang="en-US" sz="2800" b="1">
              <a:solidFill>
                <a:srgbClr val="3C1A56"/>
              </a:solidFill>
              <a:latin typeface="Curlz MT" pitchFamily="82" charset="0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85800" y="1143000"/>
            <a:ext cx="84582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Jason – to heal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Sarah – lady; princess</a:t>
            </a:r>
            <a:endParaRPr lang="en-US" sz="2400">
              <a:solidFill>
                <a:srgbClr val="3C1A56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Reggie – king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Adam – man; earth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Brianna – noble, strong, virtuous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Daniel – God is my judge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Samantha - listener</a:t>
            </a:r>
            <a:endParaRPr lang="en-US" sz="2800" b="1">
              <a:solidFill>
                <a:srgbClr val="3C1A56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</a:rPr>
              <a:t> </a:t>
            </a:r>
          </a:p>
        </p:txBody>
      </p:sp>
      <p:pic>
        <p:nvPicPr>
          <p:cNvPr id="4104" name="Picture 12" descr="C:\Users\Owner\AppData\Local\Microsoft\Windows\Temporary Internet Files\Content.IE5\LML1ILU1\MCj043703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552700" y="2933700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Action Button: Information 24">
            <a:hlinkClick r:id="rId4" highlightClick="1"/>
          </p:cNvPr>
          <p:cNvSpPr/>
          <p:nvPr/>
        </p:nvSpPr>
        <p:spPr>
          <a:xfrm>
            <a:off x="7696200" y="3962400"/>
            <a:ext cx="1143000" cy="1295400"/>
          </a:xfrm>
          <a:prstGeom prst="actionButtonInformation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2000"/>
                                        <p:tgtEl>
                                          <p:spTgt spid="4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2000"/>
                                        <p:tgtEl>
                                          <p:spTgt spid="4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5" grpId="0"/>
      <p:bldP spid="410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124" name="Picture 4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895600" y="5181600"/>
            <a:ext cx="59436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  <a:t>“From our ancestors come our names, </a:t>
            </a:r>
          </a:p>
          <a:p>
            <a:pPr algn="r"/>
            <a: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  <a:t>but from our virtues our honors”	   </a:t>
            </a:r>
          </a:p>
          <a:p>
            <a:pPr algn="r"/>
            <a:r>
              <a:rPr lang="en-US" sz="2400" b="1">
                <a:solidFill>
                  <a:srgbClr val="3C1A56"/>
                </a:solidFill>
                <a:latin typeface="Edwardian Script ITC" pitchFamily="66" charset="0"/>
              </a:rPr>
              <a:t>~Proverb</a:t>
            </a:r>
            <a:br>
              <a:rPr lang="en-US" sz="2400" b="1">
                <a:solidFill>
                  <a:srgbClr val="3C1A56"/>
                </a:solidFill>
                <a:latin typeface="Edwardian Script ITC" pitchFamily="66" charset="0"/>
              </a:rPr>
            </a:br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676400" y="0"/>
            <a:ext cx="6934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rgbClr val="3C1A56"/>
                </a:solidFill>
                <a:latin typeface="Curlz MT" pitchFamily="82" charset="0"/>
              </a:rPr>
              <a:t>Name Changes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828800" y="838200"/>
            <a:ext cx="70104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3C1A56"/>
              </a:buClr>
              <a:buFont typeface="Wingdings" pitchFamily="2" charset="2"/>
              <a:buChar char="v"/>
            </a:pPr>
            <a:r>
              <a:rPr lang="en-US" sz="2400">
                <a:solidFill>
                  <a:srgbClr val="3C1A56"/>
                </a:solidFill>
              </a:rPr>
              <a:t>Many people change their name when they go into the entertainment industry. </a:t>
            </a:r>
          </a:p>
          <a:p>
            <a:pPr>
              <a:spcBef>
                <a:spcPct val="50000"/>
              </a:spcBef>
              <a:buClr>
                <a:srgbClr val="3C1A56"/>
              </a:buClr>
              <a:buFont typeface="Wingdings" pitchFamily="2" charset="2"/>
              <a:buChar char="v"/>
            </a:pPr>
            <a:r>
              <a:rPr lang="en-US" sz="2400">
                <a:solidFill>
                  <a:srgbClr val="3C1A56"/>
                </a:solidFill>
              </a:rPr>
              <a:t>There are several reasons for choosing a stage name instead of using your birth name. </a:t>
            </a:r>
          </a:p>
          <a:p>
            <a:pPr>
              <a:spcBef>
                <a:spcPct val="50000"/>
              </a:spcBef>
              <a:buClr>
                <a:srgbClr val="3C1A56"/>
              </a:buClr>
              <a:buFont typeface="Wingdings" pitchFamily="2" charset="2"/>
              <a:buChar char="v"/>
            </a:pPr>
            <a:r>
              <a:rPr lang="en-US" sz="2400">
                <a:solidFill>
                  <a:srgbClr val="3C1A56"/>
                </a:solidFill>
              </a:rPr>
              <a:t>Often names are changed because they don't have the right sound, they are too hard to pronounce, or they are thought to be too plain and ordinary. </a:t>
            </a:r>
          </a:p>
          <a:p>
            <a:pPr>
              <a:spcBef>
                <a:spcPct val="50000"/>
              </a:spcBef>
              <a:buClr>
                <a:srgbClr val="3C1A56"/>
              </a:buClr>
              <a:buFont typeface="Wingdings" pitchFamily="2" charset="2"/>
              <a:buChar char="v"/>
            </a:pPr>
            <a:r>
              <a:rPr lang="en-US" sz="2400">
                <a:solidFill>
                  <a:srgbClr val="3C1A56"/>
                </a:solidFill>
              </a:rPr>
              <a:t>Sometimes people wish to conceal their family origins.  </a:t>
            </a:r>
            <a:endParaRPr lang="en-US" sz="2400" b="1">
              <a:solidFill>
                <a:srgbClr val="3C1A56"/>
              </a:solidFill>
            </a:endParaRPr>
          </a:p>
        </p:txBody>
      </p:sp>
      <p:pic>
        <p:nvPicPr>
          <p:cNvPr id="5128" name="Picture 2" descr="C:\Users\Owner\AppData\Local\Microsoft\Windows\Temporary Internet Files\Content.IE5\4GR6NGX2\MCj043703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514600" y="2895600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Users\Owner\AppData\Local\Microsoft\Windows\Temporary Internet Files\Content.IE5\LML1ILU1\MPj0387759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891088"/>
            <a:ext cx="1239838" cy="173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5" grpId="0"/>
      <p:bldP spid="410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148" name="Picture 4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752600" y="5607050"/>
            <a:ext cx="71628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  <a:t>“The beginning of wisdom is to call things by their right names”</a:t>
            </a:r>
            <a:b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</a:br>
            <a:r>
              <a:rPr lang="en-US" sz="3200" b="1">
                <a:solidFill>
                  <a:srgbClr val="3C1A56"/>
                </a:solidFill>
                <a:latin typeface="Edwardian Script ITC" pitchFamily="66" charset="0"/>
              </a:rPr>
              <a:t>	   </a:t>
            </a:r>
            <a:r>
              <a:rPr lang="en-US" sz="2400" b="1">
                <a:solidFill>
                  <a:srgbClr val="3C1A56"/>
                </a:solidFill>
                <a:latin typeface="Edwardian Script ITC" pitchFamily="66" charset="0"/>
              </a:rPr>
              <a:t>~Chinese Proverb</a:t>
            </a:r>
            <a:br>
              <a:rPr lang="en-US" sz="2400" b="1">
                <a:solidFill>
                  <a:srgbClr val="3C1A56"/>
                </a:solidFill>
                <a:latin typeface="Edwardian Script ITC" pitchFamily="66" charset="0"/>
              </a:rPr>
            </a:br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762000" y="76200"/>
            <a:ext cx="8305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rgbClr val="3C1A56"/>
                </a:solidFill>
                <a:latin typeface="Curlz MT" pitchFamily="82" charset="0"/>
              </a:rPr>
              <a:t>Celebrity Names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85800" y="1125538"/>
            <a:ext cx="84582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Jennifer Anniston – Jennifer Anastassakis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50 Cent – Curtis Jackson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Miley Cyrus – Destiny Hope Cyrus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Snoop Dog – Cordazer Calvin Broadus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The Rock – Dwayne Douglas Johnson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Dr. Seuss – Theodore Seuss Geisel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Tina Turner – Anna Mae Bullock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rgbClr val="3C1A56"/>
                </a:solidFill>
              </a:rPr>
              <a:t>Jamie Foxx – Eric Bishop</a:t>
            </a:r>
          </a:p>
          <a:p>
            <a:pPr algn="ctr">
              <a:spcBef>
                <a:spcPct val="50000"/>
              </a:spcBef>
            </a:pPr>
            <a:endParaRPr lang="en-US" sz="2400" b="1">
              <a:solidFill>
                <a:srgbClr val="3C1A56"/>
              </a:solidFill>
            </a:endParaRPr>
          </a:p>
        </p:txBody>
      </p:sp>
      <p:pic>
        <p:nvPicPr>
          <p:cNvPr id="6152" name="Picture 13" descr="C:\Users\Owner\AppData\Local\Microsoft\Windows\Temporary Internet Files\Content.IE5\WO12WW8G\MCj043716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590800" y="2895600"/>
            <a:ext cx="6858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ction Button: Information 8">
            <a:hlinkClick r:id="rId4" highlightClick="1"/>
          </p:cNvPr>
          <p:cNvSpPr/>
          <p:nvPr/>
        </p:nvSpPr>
        <p:spPr>
          <a:xfrm>
            <a:off x="7772400" y="4191000"/>
            <a:ext cx="1143000" cy="1143000"/>
          </a:xfrm>
          <a:prstGeom prst="actionButtonInformation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5602" name="Picture 2" descr="http://silentopinion.files.wordpress.com/2008/07/jennifer_anist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1524000"/>
            <a:ext cx="1349375" cy="134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4" name="Picture 4" descr="http://www.topnews.in/files/Jamie_Fox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267200"/>
            <a:ext cx="1377950" cy="137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6" name="Picture 6" descr="http://image.examiner.com/images/blog/wysiwyg/image/miley_cyrus(3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1682750"/>
            <a:ext cx="1196975" cy="1670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4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2000"/>
                                        <p:tgtEl>
                                          <p:spTgt spid="4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2000"/>
                                        <p:tgtEl>
                                          <p:spTgt spid="4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2000"/>
                                        <p:tgtEl>
                                          <p:spTgt spid="41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2000"/>
                                        <p:tgtEl>
                                          <p:spTgt spid="41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5" grpId="0"/>
      <p:bldP spid="410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172" name="Picture 4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581400" y="4953000"/>
            <a:ext cx="533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Edwardian Script ITC" pitchFamily="66" charset="0"/>
              </a:rPr>
              <a:t>Nicknames stick to people, and the most ridiculous are the most adhesive.</a:t>
            </a:r>
          </a:p>
          <a:p>
            <a:pPr algn="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Edwardian Script ITC" pitchFamily="66" charset="0"/>
              </a:rPr>
              <a:t> - Thomas C. Haliburton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52400" y="381000"/>
            <a:ext cx="723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b="1">
                <a:solidFill>
                  <a:srgbClr val="3C1A56"/>
                </a:solidFill>
                <a:latin typeface="Curlz MT" pitchFamily="82" charset="0"/>
              </a:rPr>
              <a:t>Hullygully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57200" y="1600200"/>
            <a:ext cx="678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b="1">
                <a:solidFill>
                  <a:srgbClr val="3C1A56"/>
                </a:solidFill>
                <a:latin typeface="Curlz MT" pitchFamily="82" charset="0"/>
              </a:rPr>
              <a:t>Mudpie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0" y="26670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b="1">
                <a:solidFill>
                  <a:srgbClr val="3C1A56"/>
                </a:solidFill>
                <a:latin typeface="Curlz MT" pitchFamily="82" charset="0"/>
              </a:rPr>
              <a:t>Pocket Mouse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81000" y="37338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b="1">
                <a:solidFill>
                  <a:srgbClr val="3C1A56"/>
                </a:solidFill>
                <a:latin typeface="Curlz MT" pitchFamily="82" charset="0"/>
              </a:rPr>
              <a:t>Stargirl</a:t>
            </a:r>
          </a:p>
        </p:txBody>
      </p:sp>
      <p:pic>
        <p:nvPicPr>
          <p:cNvPr id="5132" name="Picture 12" descr="MCj023783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048000"/>
            <a:ext cx="25908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8" descr="C:\Users\Owner\AppData\Local\Microsoft\Windows\Temporary Internet Files\Content.IE5\WO12WW8G\MCj043716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-2525712" y="2906712"/>
            <a:ext cx="68580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43600" y="1020763"/>
            <a:ext cx="24384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3C1A56"/>
                </a:solidFill>
              </a:rPr>
              <a:t>Do you have a nickname?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/>
      <p:bldP spid="5127" grpId="1"/>
      <p:bldP spid="5129" grpId="0"/>
      <p:bldP spid="5129" grpId="1"/>
      <p:bldP spid="5130" grpId="0"/>
      <p:bldP spid="5130" grpId="1"/>
      <p:bldP spid="5131" grpId="0"/>
      <p:bldP spid="5131" grpId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8196" name="Picture 4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048000" y="228600"/>
            <a:ext cx="5943600" cy="629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Cori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short, compassionate, fun-loving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Lover of stand-up comedy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Who feels excited about moving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Who needs to feel loved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Who gives her all to everything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Who fears clowns 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Who would like to see Greece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Resident of Antioch, TN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Comic Sans MS" pitchFamily="66" charset="0"/>
              </a:rPr>
              <a:t>Anderson</a:t>
            </a:r>
          </a:p>
        </p:txBody>
      </p:sp>
      <p:pic>
        <p:nvPicPr>
          <p:cNvPr id="8198" name="Picture 20" descr="C:\Users\Owner\AppData\Local\Microsoft\Windows\Temporary Internet Files\Content.IE5\LML1ILU1\MCj0440193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592387" y="2973387"/>
            <a:ext cx="68580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http://csmoody.files.wordpress.com/2009/03/clow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722688"/>
            <a:ext cx="2819400" cy="206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1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1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1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1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1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9220" name="Picture 4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0" y="139700"/>
            <a:ext cx="7848600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Beverly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talkative, energetic, musical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Lover of children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Who feels responsible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Who needs more rest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Who gives her best effort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Who fears spiders and snakes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Who would like to see every child in a loving home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Resident of a wonderful life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C1A56"/>
                </a:solidFill>
                <a:latin typeface="Brush455 BT" pitchFamily="66" charset="0"/>
              </a:rPr>
              <a:t>Brown </a:t>
            </a:r>
          </a:p>
        </p:txBody>
      </p:sp>
      <p:pic>
        <p:nvPicPr>
          <p:cNvPr id="9222" name="Picture 20" descr="C:\Users\Owner\AppData\Local\Microsoft\Windows\Temporary Internet Files\Content.IE5\LML1ILU1\MCj0440193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4875213" y="2973387"/>
            <a:ext cx="68580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http://maxelindustries.com/images/bigstockphoto_happy_children_13757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371600"/>
            <a:ext cx="2908300" cy="1938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7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2292" name="Picture 4" descr="This is a preview only. Click Download Now to download the template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14400" y="0"/>
            <a:ext cx="6858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 b="1">
                <a:solidFill>
                  <a:srgbClr val="3C1A56"/>
                </a:solidFill>
                <a:latin typeface="Curlz MT" pitchFamily="82" charset="0"/>
              </a:rPr>
              <a:t>Name Poem Formula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990600" y="7620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3C1A56"/>
                </a:solidFill>
              </a:rPr>
              <a:t>Line 1:  First </a:t>
            </a:r>
            <a:r>
              <a:rPr lang="en-US" sz="2400" b="1" dirty="0" smtClean="0">
                <a:solidFill>
                  <a:srgbClr val="3C1A56"/>
                </a:solidFill>
              </a:rPr>
              <a:t>Name</a:t>
            </a:r>
            <a:endParaRPr lang="en-US" sz="2400" b="1" dirty="0">
              <a:solidFill>
                <a:srgbClr val="3C1A56"/>
              </a:solidFill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990600" y="12954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3C1A56"/>
                </a:solidFill>
              </a:rPr>
              <a:t>Line 2:  Three words that describe </a:t>
            </a:r>
            <a:r>
              <a:rPr lang="en-US" sz="2400" b="1" dirty="0" smtClean="0">
                <a:solidFill>
                  <a:srgbClr val="3C1A56"/>
                </a:solidFill>
              </a:rPr>
              <a:t>you</a:t>
            </a:r>
            <a:endParaRPr lang="en-US" sz="2400" b="1" dirty="0">
              <a:solidFill>
                <a:srgbClr val="3C1A56"/>
              </a:solidFill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990600" y="1828800"/>
            <a:ext cx="7924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C1A56"/>
                </a:solidFill>
              </a:rPr>
              <a:t>Line 3:  Lover of_____________________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3C1A56"/>
              </a:solidFill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990600" y="2286000"/>
            <a:ext cx="7924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C1A56"/>
                </a:solidFill>
              </a:rPr>
              <a:t>Line 4:  Who feels____________________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914400" y="2895600"/>
            <a:ext cx="8001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 </a:t>
            </a:r>
            <a:r>
              <a:rPr lang="en-US" sz="2400" b="1">
                <a:solidFill>
                  <a:srgbClr val="3C1A56"/>
                </a:solidFill>
              </a:rPr>
              <a:t>Line 5:  Who needs___________________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3C1A56"/>
              </a:solidFill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990600" y="3124200"/>
            <a:ext cx="8077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b="1"/>
          </a:p>
          <a:p>
            <a:r>
              <a:rPr lang="en-US" sz="2400" b="1">
                <a:solidFill>
                  <a:srgbClr val="3C1A56"/>
                </a:solidFill>
              </a:rPr>
              <a:t>Line 6:  Who gives____________________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990600" y="3810000"/>
            <a:ext cx="71628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/>
          </a:p>
          <a:p>
            <a:r>
              <a:rPr lang="en-US" sz="2400" b="1">
                <a:solidFill>
                  <a:srgbClr val="3C1A56"/>
                </a:solidFill>
              </a:rPr>
              <a:t>Line 7:  Who fears______________________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990600" y="4648200"/>
            <a:ext cx="7924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C1A56"/>
                </a:solidFill>
              </a:rPr>
              <a:t>Line 8:  Who would like to see____________________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990600" y="52578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C1A56"/>
                </a:solidFill>
              </a:rPr>
              <a:t>Line 9:  Resident of_________________________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990600" y="5853113"/>
            <a:ext cx="8077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3C1A56"/>
                </a:solidFill>
              </a:rPr>
              <a:t>Line 10:  Last Name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3C1A56"/>
              </a:solidFill>
            </a:endParaRPr>
          </a:p>
        </p:txBody>
      </p:sp>
      <p:pic>
        <p:nvPicPr>
          <p:cNvPr id="8209" name="Picture 17" descr="http://sciencetvworkshop.com/images/test_tub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2133600"/>
            <a:ext cx="1692275" cy="1692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305" name="Picture 20" descr="C:\Users\Owner\AppData\Local\Microsoft\Windows\Temporary Internet Files\Content.IE5\LML1ILU1\MCj0440193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-2871787" y="2973387"/>
            <a:ext cx="68580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utoUpdateAnimBg="0"/>
      <p:bldP spid="6150" grpId="0" autoUpdateAnimBg="0"/>
      <p:bldP spid="6151" grpId="0" autoUpdateAnimBg="0"/>
      <p:bldP spid="6152" grpId="0" autoUpdateAnimBg="0"/>
      <p:bldP spid="6153" grpId="0" autoUpdateAnimBg="0"/>
      <p:bldP spid="6154" grpId="0" autoUpdateAnimBg="0"/>
      <p:bldP spid="6155" grpId="0" autoUpdateAnimBg="0"/>
      <p:bldP spid="6156" grpId="0" autoUpdateAnimBg="0"/>
      <p:bldP spid="6157" grpId="0" autoUpdateAnimBg="0"/>
      <p:bldP spid="6158" grpId="0" autoUpdateAnimBg="0"/>
      <p:bldP spid="6159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440</TotalTime>
  <Words>521</Words>
  <Application>Microsoft Office PowerPoint</Application>
  <PresentationFormat>On-screen Show (4:3)</PresentationFormat>
  <Paragraphs>103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Edwardian Script ITC</vt:lpstr>
      <vt:lpstr>Curlz MT</vt:lpstr>
      <vt:lpstr>Wingdings</vt:lpstr>
      <vt:lpstr>Comic Sans MS</vt:lpstr>
      <vt:lpstr>Brush455 BT</vt:lpstr>
      <vt:lpstr>Americana BT</vt:lpstr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Mine</vt:lpstr>
      <vt:lpstr>Slide 11</vt:lpstr>
    </vt:vector>
  </TitlesOfParts>
  <Company>Metropolitan Nashville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bcarnahan</dc:creator>
  <cp:lastModifiedBy>Ms. McCall</cp:lastModifiedBy>
  <cp:revision>41</cp:revision>
  <dcterms:created xsi:type="dcterms:W3CDTF">2008-02-01T20:59:34Z</dcterms:created>
  <dcterms:modified xsi:type="dcterms:W3CDTF">2013-08-19T03:14:36Z</dcterms:modified>
</cp:coreProperties>
</file>